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84" r:id="rId16"/>
  </p:sldIdLst>
  <p:sldSz cx="12192000" cy="6858000"/>
  <p:notesSz cx="6858000" cy="9144000"/>
  <p:embeddedFontLst>
    <p:embeddedFont>
      <p:font typeface="Blogger Sans" panose="02000506030000020004" pitchFamily="50" charset="0"/>
      <p:regular r:id="rId18"/>
      <p:bold r:id="rId19"/>
      <p:italic r:id="rId20"/>
      <p:boldItalic r:id="rId21"/>
    </p:embeddedFont>
    <p:embeddedFont>
      <p:font typeface="Blogger Sans Medium" panose="02000506030000020004" pitchFamily="50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A630"/>
    <a:srgbClr val="BABABA"/>
    <a:srgbClr val="EA4630"/>
    <a:srgbClr val="F7F7F7"/>
    <a:srgbClr val="33E740"/>
    <a:srgbClr val="B03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02" autoAdjust="0"/>
    <p:restoredTop sz="94660"/>
  </p:normalViewPr>
  <p:slideViewPr>
    <p:cSldViewPr snapToGrid="0">
      <p:cViewPr varScale="1">
        <p:scale>
          <a:sx n="86" d="100"/>
          <a:sy n="86" d="100"/>
        </p:scale>
        <p:origin x="180" y="1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19.gif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5CFFE-D760-420F-AA6D-128F377C46CD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ECE62-E113-43BD-A14F-752A4F8A6D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9523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BFC39-0519-461B-AEEF-A365B7FA0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99F51BA-028F-484C-9974-DC3ED3DD3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B2A0B1-2022-45F1-8157-9DFDDB51C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D5795-1178-437B-A8A8-776210B2A00B}" type="datetime1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C97F39-3B0C-4477-B729-3C3B8FDEF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A180D-4E9E-4A87-A16C-24D4CC4C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0242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773E31-BC47-427F-BA63-7BF8013B1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86AC637-1242-477A-8CB7-77DB7F36B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02C2C5-BE2D-4F53-A76D-DB9D78347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F7421-4047-4FC9-BDF0-11B214FAF966}" type="datetime1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00E4D5-0D5B-4BB9-BD28-2A53C68C4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F6C56E-E574-46F9-B363-77C3FF86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99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A9496A5-8A0A-4586-AC61-6906FA41EA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31968C2-078F-472A-9659-2E03B18F9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83A6C5-356F-4872-A0C2-688B819E6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5833-7BD8-45F9-B0AF-B1860D0D91E2}" type="datetime1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DE71AA-2CB1-4FE5-91B2-4FD22ABF9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18B2AF-8794-407D-A141-4394A61DB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7976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AD9249-7ABF-48F1-A42D-E9E2E30FF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CD1E2C-2680-4DEC-8E7A-821F7BC97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01924B-09CD-466C-939F-980B5B3C2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4A0F0-E508-4FCD-9EB9-A262A25A7E86}" type="datetime1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8FBCCD-932E-4D7D-9678-538C35E32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9A67E4-F9C9-4360-8535-E2E4B712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780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59030A-7BD9-4221-A4CE-6D5D70648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773CC80-7252-40E9-A960-B84534159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052B18-52DB-4D3F-A73A-6A8C5157E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5525-FB5C-4633-9F8A-F0035C28B1A0}" type="datetime1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F94037-3AC1-499B-AA6A-4E27ED838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4588EE-95DE-49E9-94EB-00160640B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05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3C3782-4721-4B99-91A5-F778F7D2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83D50F-84A2-4171-A4AD-8CEC778F05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53FB85-ABD7-4812-919E-53B2737E6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BC50CD-2158-458E-867C-9849376B4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B98EF-3616-4194-9FE3-E7F1AD8EA4DF}" type="datetime1">
              <a:rPr lang="ru-RU" smtClean="0"/>
              <a:t>25.06.2024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4A2FC7-7889-4589-BC63-C4C547DF6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1816B29-1C9F-480A-BF74-B0773B3D2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19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E35032-E370-4D1D-8C45-7020F0A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1DF8C3-BE95-44F0-8122-C5B1DA952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107117A-3A7E-4598-B3A9-0D31AC5B7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36EFCC3-3AA0-406A-BE74-8C1470B8A6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5802BE3-0101-491D-8688-CCF700CAA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7581D9-CA7A-49E1-92A4-AB9B29A3F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EA0FB-BF46-4C53-9F51-0C0784BA6F13}" type="datetime1">
              <a:rPr lang="ru-RU" smtClean="0"/>
              <a:t>25.06.2024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4F82F4E-4FDF-4B23-892F-A9367A9E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F924E50-62EA-4E0E-9030-39C0E9A1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220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DDCCF4-A089-45E1-92FB-6FF6D1354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0BEFC0E-E108-489F-AF98-2150F3AEB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AAACC-D0A2-42DC-BCA1-BEA2EFDEB133}" type="datetime1">
              <a:rPr lang="ru-RU" smtClean="0"/>
              <a:t>25.06.2024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60BD521-3545-49AD-80C4-A50A0D63E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9963D94-BD1B-4AE0-894B-EB0CCC995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132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C526816-A18B-466E-BE74-23EC565B3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D26BC-916C-4689-B37E-1588FB47C87A}" type="datetime1">
              <a:rPr lang="ru-RU" smtClean="0"/>
              <a:t>25.06.2024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5480564-CC15-48EC-9AB5-73EA61B0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BDBD84-E105-4E3E-8D6A-B976BFD3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617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D55206-105F-4B47-88F3-768BEEBEC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C10FB6-464A-4EFB-8FC6-FBBDFE48E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A2C69F9-D74E-4BF6-8108-7A0BDBACE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B4CB47-BB67-421E-A13D-212F91CE9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8CCB-1B7B-4C4C-899B-753E1D3542A3}" type="datetime1">
              <a:rPr lang="ru-RU" smtClean="0"/>
              <a:t>25.06.2024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8B87A1-657E-4C0C-BA2A-81E6FE16B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E450B80-2724-471D-A655-79622BDDD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717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17A34F-D523-4F96-9B45-D5F3DE42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CAC8B78-9B1D-4A38-960E-CA74532C7A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78A8DC3-A84D-43B6-9188-14F30BE7F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2812546-6C8A-417E-B066-9BA65A1DD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585F1-EA36-4DA7-81D8-CC10638E987E}" type="datetime1">
              <a:rPr lang="ru-RU" smtClean="0"/>
              <a:t>25.06.2024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176AD1-1132-48DC-B229-99A595A2B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B16F81-2ABD-4782-A6FD-AE2DE031E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259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2C1FF2-C30A-4700-B5B7-D4C5B3B6D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9459AA-4665-499B-B472-A9A238BA6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F99E60-7687-4D22-8FDE-E067D3D82D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F8D11-72AE-40B6-A2A1-A22C7F35A336}" type="datetime1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716B89-C61B-44BD-9E98-6BF25980C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40373C-2C51-4337-B0A3-1B6B130F9A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922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31313B-AF0A-4C4D-A0ED-31D376F5E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87" y="1305725"/>
            <a:ext cx="4246550" cy="4246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EFC120-5DC7-4D69-A0A2-B4B9BB03D952}"/>
              </a:ext>
            </a:extLst>
          </p:cNvPr>
          <p:cNvSpPr txBox="1"/>
          <p:nvPr/>
        </p:nvSpPr>
        <p:spPr>
          <a:xfrm>
            <a:off x="5415607" y="2151727"/>
            <a:ext cx="602280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МЕНЯЙСЯ!</a:t>
            </a:r>
            <a:br>
              <a:rPr lang="ru-RU" sz="10000" b="1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60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Уют на уют</a:t>
            </a:r>
          </a:p>
        </p:txBody>
      </p:sp>
    </p:spTree>
    <p:extLst>
      <p:ext uri="{BB962C8B-B14F-4D97-AF65-F5344CB8AC3E}">
        <p14:creationId xmlns:p14="http://schemas.microsoft.com/office/powerpoint/2010/main" val="2018828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9340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10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37664" y="525258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784124"/>
            <a:ext cx="76370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Рассмотрение сделки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41A19A-8947-419A-9AA7-A70CF5480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974" y="1911299"/>
            <a:ext cx="2423802" cy="4645618"/>
          </a:xfrm>
          <a:prstGeom prst="rect">
            <a:avLst/>
          </a:prstGeom>
          <a:ln>
            <a:solidFill>
              <a:srgbClr val="BABABA"/>
            </a:solidFill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BE77B32-EFD5-46FF-B500-DE7AABF56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224" y="1911299"/>
            <a:ext cx="2447479" cy="464561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F6B26FB-3E25-4731-9FB9-9CF0EAB91613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919906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0491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11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37664" y="525258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784124"/>
            <a:ext cx="66078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Обмен произошел!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8DE7B4C-2C36-48B3-BF48-83ADDDE93D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349" y="1999573"/>
            <a:ext cx="2400974" cy="455734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CCCFD6B-E826-4985-A7DB-61E3197159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903" y="2152184"/>
            <a:ext cx="2303317" cy="44047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DF2A90A-1C23-43D7-AF91-C7D6E418C840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389862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9340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12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37664" y="525258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784124"/>
            <a:ext cx="54697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Бизнес-модель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F25757-71BB-4522-8705-F857C93EFF73}"/>
              </a:ext>
            </a:extLst>
          </p:cNvPr>
          <p:cNvSpPr txBox="1"/>
          <p:nvPr/>
        </p:nvSpPr>
        <p:spPr>
          <a:xfrm>
            <a:off x="1801653" y="2630763"/>
            <a:ext cx="6417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Показ контекстной рекламы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8FCE9165-BEAA-45EA-98A3-7CBC8DED02FC}"/>
              </a:ext>
            </a:extLst>
          </p:cNvPr>
          <p:cNvSpPr/>
          <p:nvPr/>
        </p:nvSpPr>
        <p:spPr>
          <a:xfrm>
            <a:off x="-1032427" y="2581255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A7E2F01-5981-4032-84AB-72EDDE25BD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8014" y="1799787"/>
            <a:ext cx="12870554" cy="657481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93165ED-36AC-4BC5-80F5-18EECDCC7636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379048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9340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13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37664" y="525258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784124"/>
            <a:ext cx="53367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План развития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F25757-71BB-4522-8705-F857C93EFF73}"/>
              </a:ext>
            </a:extLst>
          </p:cNvPr>
          <p:cNvSpPr txBox="1"/>
          <p:nvPr/>
        </p:nvSpPr>
        <p:spPr>
          <a:xfrm>
            <a:off x="1461815" y="2630763"/>
            <a:ext cx="67569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Загрузка видео в объявления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524B670E-496E-47DB-9765-01793BF0C81C}"/>
              </a:ext>
            </a:extLst>
          </p:cNvPr>
          <p:cNvSpPr/>
          <p:nvPr/>
        </p:nvSpPr>
        <p:spPr>
          <a:xfrm>
            <a:off x="-1032427" y="3854794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0D4DEF-CD76-4830-A40B-BBF4E81F0C8D}"/>
              </a:ext>
            </a:extLst>
          </p:cNvPr>
          <p:cNvSpPr txBox="1"/>
          <p:nvPr/>
        </p:nvSpPr>
        <p:spPr>
          <a:xfrm>
            <a:off x="1461815" y="3917098"/>
            <a:ext cx="58464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Подтверждение личности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892812-1167-4598-90DB-94279EBB38B1}"/>
              </a:ext>
            </a:extLst>
          </p:cNvPr>
          <p:cNvSpPr txBox="1"/>
          <p:nvPr/>
        </p:nvSpPr>
        <p:spPr>
          <a:xfrm>
            <a:off x="1556676" y="5199451"/>
            <a:ext cx="76209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Поиск домов по характеристикам</a:t>
            </a: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8AFF7B37-ED25-40EA-AA63-C5D5ED0D8871}"/>
              </a:ext>
            </a:extLst>
          </p:cNvPr>
          <p:cNvSpPr/>
          <p:nvPr/>
        </p:nvSpPr>
        <p:spPr>
          <a:xfrm>
            <a:off x="-1032427" y="5141131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8FCE9165-BEAA-45EA-98A3-7CBC8DED02FC}"/>
              </a:ext>
            </a:extLst>
          </p:cNvPr>
          <p:cNvSpPr/>
          <p:nvPr/>
        </p:nvSpPr>
        <p:spPr>
          <a:xfrm>
            <a:off x="-1032427" y="2581255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AE24CB-A1EE-4B31-BF09-011DFE2C0152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1514616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9340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14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37664" y="525258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784124"/>
            <a:ext cx="758092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Репозиторий проекта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636F6B7-100A-43AE-9DF9-7C746AC17E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36341" y="2053705"/>
            <a:ext cx="4476750" cy="4476750"/>
          </a:xfrm>
          <a:prstGeom prst="rect">
            <a:avLst/>
          </a:prstGeom>
        </p:spPr>
      </p:pic>
      <p:pic>
        <p:nvPicPr>
          <p:cNvPr id="2050" name="Picture 2" descr="Логотип github – Бесплатные иконки: социальные медиа">
            <a:extLst>
              <a:ext uri="{FF2B5EF4-FFF2-40B4-BE49-F238E27FC236}">
                <a16:creationId xmlns:a16="http://schemas.microsoft.com/office/drawing/2014/main" id="{F30C3706-F327-4DBA-9E31-3144454CC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282" y="3415601"/>
            <a:ext cx="1752957" cy="1752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A9D097A-0BFF-4B5F-B99C-B4EA15C38036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245482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31313B-AF0A-4C4D-A0ED-31D376F5E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87" y="1305725"/>
            <a:ext cx="4246550" cy="4246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EFC120-5DC7-4D69-A0A2-B4B9BB03D952}"/>
              </a:ext>
            </a:extLst>
          </p:cNvPr>
          <p:cNvSpPr txBox="1"/>
          <p:nvPr/>
        </p:nvSpPr>
        <p:spPr>
          <a:xfrm>
            <a:off x="5415607" y="2151727"/>
            <a:ext cx="602280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МЕНЯЙСЯ!</a:t>
            </a:r>
            <a:br>
              <a:rPr lang="ru-RU" sz="10000" b="1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60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Уют на уют</a:t>
            </a:r>
          </a:p>
        </p:txBody>
      </p:sp>
    </p:spTree>
    <p:extLst>
      <p:ext uri="{BB962C8B-B14F-4D97-AF65-F5344CB8AC3E}">
        <p14:creationId xmlns:p14="http://schemas.microsoft.com/office/powerpoint/2010/main" val="145104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3585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2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129D2A-0EE9-43F6-AC2F-C60ADB6F116A}"/>
              </a:ext>
            </a:extLst>
          </p:cNvPr>
          <p:cNvSpPr txBox="1"/>
          <p:nvPr/>
        </p:nvSpPr>
        <p:spPr>
          <a:xfrm>
            <a:off x="772816" y="784124"/>
            <a:ext cx="32143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Команда</a:t>
            </a:r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30D2D457-DA47-4E2F-B0EF-38521DC148A3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F9CCBE0-FD88-448A-8C18-9BFD88CC4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69" y="1192017"/>
            <a:ext cx="3861771" cy="5149028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897225D0-7205-4060-892B-D733D4A8F2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952" y="1882705"/>
            <a:ext cx="4959277" cy="4158163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3D06BC3B-3D47-4CB3-9F71-1C99C8CB2A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858" y="1180867"/>
            <a:ext cx="3861770" cy="5149027"/>
          </a:xfrm>
          <a:prstGeom prst="rect">
            <a:avLst/>
          </a:prstGeom>
        </p:spPr>
      </p:pic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BC153FCD-9492-445C-B8EA-F473283B770B}"/>
              </a:ext>
            </a:extLst>
          </p:cNvPr>
          <p:cNvSpPr/>
          <p:nvPr/>
        </p:nvSpPr>
        <p:spPr>
          <a:xfrm>
            <a:off x="624468" y="5109885"/>
            <a:ext cx="10103005" cy="762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871EA77-0ABE-4662-9F98-639EE9A78DB9}"/>
              </a:ext>
            </a:extLst>
          </p:cNvPr>
          <p:cNvSpPr txBox="1"/>
          <p:nvPr/>
        </p:nvSpPr>
        <p:spPr>
          <a:xfrm>
            <a:off x="7548264" y="5578739"/>
            <a:ext cx="34261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Frontend-</a:t>
            </a:r>
            <a:r>
              <a:rPr lang="ru-RU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разработчик,</a:t>
            </a:r>
          </a:p>
          <a:p>
            <a:pPr lvl="0" algn="ctr"/>
            <a:r>
              <a:rPr lang="ru-RU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дизайнер</a:t>
            </a:r>
            <a:endParaRPr lang="ru-RU" sz="2400" dirty="0">
              <a:solidFill>
                <a:srgbClr val="EAA63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E0E053-375A-4E07-ABF0-E87C75B662CB}"/>
              </a:ext>
            </a:extLst>
          </p:cNvPr>
          <p:cNvSpPr txBox="1"/>
          <p:nvPr/>
        </p:nvSpPr>
        <p:spPr>
          <a:xfrm>
            <a:off x="221698" y="5139632"/>
            <a:ext cx="38905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ru-RU" sz="2400" b="1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Грушевская Оксана (</a:t>
            </a:r>
            <a:r>
              <a:rPr lang="en-US" sz="2400" b="1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PM</a:t>
            </a:r>
            <a:r>
              <a:rPr lang="ru-RU" sz="2400" b="1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149280-CC5D-49FF-BD7B-14182C03AEB2}"/>
              </a:ext>
            </a:extLst>
          </p:cNvPr>
          <p:cNvSpPr txBox="1"/>
          <p:nvPr/>
        </p:nvSpPr>
        <p:spPr>
          <a:xfrm>
            <a:off x="284958" y="5564587"/>
            <a:ext cx="37639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ru-RU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Бизнес</a:t>
            </a:r>
            <a:r>
              <a:rPr lang="en-US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-</a:t>
            </a:r>
            <a:r>
              <a:rPr lang="ru-RU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аналитик,</a:t>
            </a:r>
          </a:p>
          <a:p>
            <a:pPr lvl="0" algn="ctr"/>
            <a:r>
              <a:rPr lang="ru-RU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технический писатель</a:t>
            </a:r>
            <a:endParaRPr lang="ru-RU" sz="2400" dirty="0">
              <a:solidFill>
                <a:srgbClr val="EAA63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B3047A7-C5C2-40FC-98F1-4B87CDB0658F}"/>
              </a:ext>
            </a:extLst>
          </p:cNvPr>
          <p:cNvSpPr txBox="1"/>
          <p:nvPr/>
        </p:nvSpPr>
        <p:spPr>
          <a:xfrm>
            <a:off x="4156873" y="5141866"/>
            <a:ext cx="32550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ru-RU" sz="2400" b="1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Коротков Никита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E53BC35-2470-4E24-A0BB-C7954D2E77EE}"/>
              </a:ext>
            </a:extLst>
          </p:cNvPr>
          <p:cNvSpPr txBox="1"/>
          <p:nvPr/>
        </p:nvSpPr>
        <p:spPr>
          <a:xfrm>
            <a:off x="3952717" y="5578739"/>
            <a:ext cx="36633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Backend-</a:t>
            </a:r>
            <a:r>
              <a:rPr lang="ru-RU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разработчик,</a:t>
            </a:r>
          </a:p>
          <a:p>
            <a:pPr lvl="0" algn="ctr"/>
            <a:r>
              <a:rPr lang="en-US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QA-</a:t>
            </a:r>
            <a:r>
              <a:rPr lang="ru-RU" sz="2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инженер</a:t>
            </a:r>
            <a:endParaRPr lang="ru-RU" sz="2400" dirty="0">
              <a:solidFill>
                <a:srgbClr val="EAA63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B61411-654D-44EB-A04D-C45B0661DD16}"/>
              </a:ext>
            </a:extLst>
          </p:cNvPr>
          <p:cNvSpPr txBox="1"/>
          <p:nvPr/>
        </p:nvSpPr>
        <p:spPr>
          <a:xfrm>
            <a:off x="7696743" y="5139632"/>
            <a:ext cx="31291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ru-RU" sz="2400" b="1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Тузман Александр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C7FDE93-713C-4855-B0CE-203E53ADED83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093282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832443A0-D13E-4308-96CC-78A1484A15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61151" y="1533678"/>
            <a:ext cx="4698897" cy="45401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2276534" y="3507314"/>
            <a:ext cx="26388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75 млн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3585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3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DD2719-4FAD-4FFB-BC63-0B5CDCB83ECC}"/>
              </a:ext>
            </a:extLst>
          </p:cNvPr>
          <p:cNvSpPr txBox="1"/>
          <p:nvPr/>
        </p:nvSpPr>
        <p:spPr>
          <a:xfrm>
            <a:off x="7589318" y="2500521"/>
            <a:ext cx="20425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>
                <a:solidFill>
                  <a:srgbClr val="F7F7F7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+15%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55072B-BFB7-4337-A0E1-98B7D36BA983}"/>
              </a:ext>
            </a:extLst>
          </p:cNvPr>
          <p:cNvSpPr txBox="1"/>
          <p:nvPr/>
        </p:nvSpPr>
        <p:spPr>
          <a:xfrm>
            <a:off x="7734757" y="5632457"/>
            <a:ext cx="20997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2024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CD7AFDB-90E7-4CBE-8AF1-83C3E51144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018" y="2534411"/>
            <a:ext cx="1086940" cy="127068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487103E-7E69-454B-9612-C79972845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21220" y="2050023"/>
            <a:ext cx="1264905" cy="147079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606AC94-A2C3-482E-A138-FBC4DAC237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548760" y="4626866"/>
            <a:ext cx="1325669" cy="154144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E47C668-F372-4317-8008-6933398F2B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311" y="5397588"/>
            <a:ext cx="909406" cy="106313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B0CA88A-509A-457E-AA73-1EE60839FB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87313" y="4418417"/>
            <a:ext cx="661397" cy="769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B716EAA-7498-4718-9AC8-0D6055C5DC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68343" y="4331537"/>
            <a:ext cx="661397" cy="76905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1B0311C-39E3-4B33-94AA-B2DF399D0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06127" y="2738264"/>
            <a:ext cx="661397" cy="76905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DDC76FE-F392-41A3-9A4B-402484440A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600" y="2288642"/>
            <a:ext cx="695870" cy="76905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FC7E08E6-5C21-4EC6-9610-38A1D20CE5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014" y="5356884"/>
            <a:ext cx="695870" cy="76905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838998A2-49A8-49BF-9665-02589AB35E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496" y="4454805"/>
            <a:ext cx="695870" cy="76905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9F2DADB4-C2DD-4582-A470-7C1E66D5F9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025" y="3618813"/>
            <a:ext cx="528949" cy="58457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83CDAAA-AA60-4F31-91B7-33FD927D8E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702" y="4026486"/>
            <a:ext cx="528949" cy="58457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3129D2A-0EE9-43F6-AC2F-C60ADB6F116A}"/>
              </a:ext>
            </a:extLst>
          </p:cNvPr>
          <p:cNvSpPr txBox="1"/>
          <p:nvPr/>
        </p:nvSpPr>
        <p:spPr>
          <a:xfrm>
            <a:off x="772816" y="784124"/>
            <a:ext cx="69317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Внутренний туризм</a:t>
            </a:r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30D2D457-DA47-4E2F-B0EF-38521DC148A3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9DC8FA9-DC04-4915-B13D-E843F8E9B545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781378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3585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4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129D2A-0EE9-43F6-AC2F-C60ADB6F116A}"/>
              </a:ext>
            </a:extLst>
          </p:cNvPr>
          <p:cNvSpPr txBox="1"/>
          <p:nvPr/>
        </p:nvSpPr>
        <p:spPr>
          <a:xfrm>
            <a:off x="772816" y="784124"/>
            <a:ext cx="3886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Аудитория</a:t>
            </a:r>
          </a:p>
        </p:txBody>
      </p: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30D2D457-DA47-4E2F-B0EF-38521DC148A3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8" name="Прямоугольник: скругленные углы 27">
            <a:extLst>
              <a:ext uri="{FF2B5EF4-FFF2-40B4-BE49-F238E27FC236}">
                <a16:creationId xmlns:a16="http://schemas.microsoft.com/office/drawing/2014/main" id="{128C4DB8-6A71-4B87-B52A-8C90A8EFA7FD}"/>
              </a:ext>
            </a:extLst>
          </p:cNvPr>
          <p:cNvSpPr/>
          <p:nvPr/>
        </p:nvSpPr>
        <p:spPr>
          <a:xfrm>
            <a:off x="-338741" y="2686728"/>
            <a:ext cx="678426" cy="1189496"/>
          </a:xfrm>
          <a:prstGeom prst="roundRect">
            <a:avLst>
              <a:gd name="adj" fmla="val 50000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7902E6-134B-4DA0-882D-159B65AC1102}"/>
              </a:ext>
            </a:extLst>
          </p:cNvPr>
          <p:cNvSpPr txBox="1"/>
          <p:nvPr/>
        </p:nvSpPr>
        <p:spPr>
          <a:xfrm>
            <a:off x="585214" y="2625961"/>
            <a:ext cx="47780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Россияне в возрасте </a:t>
            </a:r>
          </a:p>
          <a:p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до 45 лет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70C027-BB93-42F2-B085-4D85BC259C37}"/>
              </a:ext>
            </a:extLst>
          </p:cNvPr>
          <p:cNvSpPr txBox="1"/>
          <p:nvPr/>
        </p:nvSpPr>
        <p:spPr>
          <a:xfrm>
            <a:off x="585214" y="3969286"/>
            <a:ext cx="5682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Совершающие иногородние поездки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82ADC5-D83B-46E7-8AE0-8F82ED88A960}"/>
              </a:ext>
            </a:extLst>
          </p:cNvPr>
          <p:cNvSpPr txBox="1"/>
          <p:nvPr/>
        </p:nvSpPr>
        <p:spPr>
          <a:xfrm>
            <a:off x="585214" y="5267206"/>
            <a:ext cx="102913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Доход ниже среднего</a:t>
            </a:r>
            <a:br>
              <a:rPr lang="ru-RU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(до 60 тыс. рублей в мес.)</a:t>
            </a:r>
          </a:p>
        </p:txBody>
      </p:sp>
      <p:sp>
        <p:nvSpPr>
          <p:cNvPr id="33" name="Прямоугольник: скругленные углы 32">
            <a:extLst>
              <a:ext uri="{FF2B5EF4-FFF2-40B4-BE49-F238E27FC236}">
                <a16:creationId xmlns:a16="http://schemas.microsoft.com/office/drawing/2014/main" id="{717B33C9-F671-4C78-BCF5-2A91CA803799}"/>
              </a:ext>
            </a:extLst>
          </p:cNvPr>
          <p:cNvSpPr/>
          <p:nvPr/>
        </p:nvSpPr>
        <p:spPr>
          <a:xfrm>
            <a:off x="-339213" y="4040003"/>
            <a:ext cx="678426" cy="1215198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Прямоугольник: скругленные углы 33">
            <a:extLst>
              <a:ext uri="{FF2B5EF4-FFF2-40B4-BE49-F238E27FC236}">
                <a16:creationId xmlns:a16="http://schemas.microsoft.com/office/drawing/2014/main" id="{BD0001F7-422E-4DBA-A967-554250CA827D}"/>
              </a:ext>
            </a:extLst>
          </p:cNvPr>
          <p:cNvSpPr/>
          <p:nvPr/>
        </p:nvSpPr>
        <p:spPr>
          <a:xfrm>
            <a:off x="-339213" y="5418980"/>
            <a:ext cx="678426" cy="1179940"/>
          </a:xfrm>
          <a:prstGeom prst="roundRect">
            <a:avLst>
              <a:gd name="adj" fmla="val 48913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D8D007A-99CE-4C10-8279-D1DBD173D9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58" y="1548434"/>
            <a:ext cx="5210597" cy="521059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74FD615-7793-4093-B5E3-A60AA7822A41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712379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3585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5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F639B1-5474-4715-BF3D-4A362B4525B4}"/>
              </a:ext>
            </a:extLst>
          </p:cNvPr>
          <p:cNvSpPr txBox="1"/>
          <p:nvPr/>
        </p:nvSpPr>
        <p:spPr>
          <a:xfrm>
            <a:off x="790514" y="728003"/>
            <a:ext cx="36006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Проблема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DA8B712C-09AE-4227-8806-4C892916B1C0}"/>
              </a:ext>
            </a:extLst>
          </p:cNvPr>
          <p:cNvSpPr/>
          <p:nvPr/>
        </p:nvSpPr>
        <p:spPr>
          <a:xfrm>
            <a:off x="-326513" y="2229515"/>
            <a:ext cx="678426" cy="769442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0D3E16-0BFD-41C9-9048-8FBBDC3D8568}"/>
              </a:ext>
            </a:extLst>
          </p:cNvPr>
          <p:cNvSpPr txBox="1"/>
          <p:nvPr/>
        </p:nvSpPr>
        <p:spPr>
          <a:xfrm>
            <a:off x="790514" y="2229516"/>
            <a:ext cx="81211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Путешественникам нужно жилье</a:t>
            </a:r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550E5412-268A-4721-AE69-EA6B0156A885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solidFill>
              <a:srgbClr val="EAA630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AA630"/>
              </a:solidFill>
            </a:endParaRP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EAFA16D9-DAAF-47A5-9B64-B967A52CE224}"/>
              </a:ext>
            </a:extLst>
          </p:cNvPr>
          <p:cNvSpPr/>
          <p:nvPr/>
        </p:nvSpPr>
        <p:spPr>
          <a:xfrm>
            <a:off x="-339213" y="5092056"/>
            <a:ext cx="678426" cy="769442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solidFill>
              <a:srgbClr val="EA4630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26513" y="3429000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3679235"/>
            <a:ext cx="31838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Решение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EE72C2-4CF1-465D-BC6F-6C95051F589E}"/>
              </a:ext>
            </a:extLst>
          </p:cNvPr>
          <p:cNvSpPr txBox="1"/>
          <p:nvPr/>
        </p:nvSpPr>
        <p:spPr>
          <a:xfrm>
            <a:off x="683919" y="5092057"/>
            <a:ext cx="97065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400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Сервис по временному обмену домами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011B8F6-377C-4513-9E6D-77BBBFFC1F03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210374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3585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6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37664" y="525258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784124"/>
            <a:ext cx="42114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Технологии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3DF4128-9BC6-4E9B-BD56-072F99FA3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6117" y="3429000"/>
            <a:ext cx="4644362" cy="2372532"/>
          </a:xfrm>
          <a:prstGeom prst="rect">
            <a:avLst/>
          </a:prstGeom>
        </p:spPr>
      </p:pic>
      <p:pic>
        <p:nvPicPr>
          <p:cNvPr id="24" name="Picture 6">
            <a:extLst>
              <a:ext uri="{FF2B5EF4-FFF2-40B4-BE49-F238E27FC236}">
                <a16:creationId xmlns:a16="http://schemas.microsoft.com/office/drawing/2014/main" id="{C795FD1D-D769-4976-9CCC-74F2E6802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71" y="2219112"/>
            <a:ext cx="3616386" cy="103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E0BDE73-F2D6-4E43-B93A-17389908CD9D}"/>
              </a:ext>
            </a:extLst>
          </p:cNvPr>
          <p:cNvSpPr txBox="1"/>
          <p:nvPr/>
        </p:nvSpPr>
        <p:spPr>
          <a:xfrm>
            <a:off x="912572" y="5801532"/>
            <a:ext cx="22847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Frontend</a:t>
            </a:r>
            <a:endParaRPr lang="ru-RU" sz="4400" dirty="0">
              <a:solidFill>
                <a:srgbClr val="EAA63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D7439AEB-4BC8-480C-B456-B8EA1852EB6C}"/>
              </a:ext>
            </a:extLst>
          </p:cNvPr>
          <p:cNvCxnSpPr/>
          <p:nvPr/>
        </p:nvCxnSpPr>
        <p:spPr>
          <a:xfrm>
            <a:off x="3757960" y="4393580"/>
            <a:ext cx="3791415" cy="0"/>
          </a:xfrm>
          <a:prstGeom prst="line">
            <a:avLst/>
          </a:prstGeom>
          <a:ln w="127000">
            <a:solidFill>
              <a:srgbClr val="EA463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91B88B5-5F1A-4234-B5DD-F1B232580B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404" y="3098297"/>
            <a:ext cx="4644362" cy="2372532"/>
          </a:xfrm>
          <a:prstGeom prst="rect">
            <a:avLst/>
          </a:prstGeom>
        </p:spPr>
      </p:pic>
      <p:pic>
        <p:nvPicPr>
          <p:cNvPr id="26" name="Picture 16">
            <a:extLst>
              <a:ext uri="{FF2B5EF4-FFF2-40B4-BE49-F238E27FC236}">
                <a16:creationId xmlns:a16="http://schemas.microsoft.com/office/drawing/2014/main" id="{9AB0CB8A-1678-40CB-BDE8-15C266714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7384" y="2306317"/>
            <a:ext cx="3268045" cy="839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0" descr="PostgreSQL logo and symbol, meaning, history, PNG">
            <a:extLst>
              <a:ext uri="{FF2B5EF4-FFF2-40B4-BE49-F238E27FC236}">
                <a16:creationId xmlns:a16="http://schemas.microsoft.com/office/drawing/2014/main" id="{B3AA92F2-530A-4E1B-B682-70B73576C7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577" y="265389"/>
            <a:ext cx="4419661" cy="276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1FDD42A-1E48-4598-8D6A-4A84C3891D91}"/>
              </a:ext>
            </a:extLst>
          </p:cNvPr>
          <p:cNvSpPr txBox="1"/>
          <p:nvPr/>
        </p:nvSpPr>
        <p:spPr>
          <a:xfrm>
            <a:off x="7988294" y="5801531"/>
            <a:ext cx="21262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4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Backend</a:t>
            </a:r>
            <a:endParaRPr lang="ru-RU" sz="4400" dirty="0">
              <a:solidFill>
                <a:srgbClr val="EAA63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F718E0-3A24-48E5-A056-69FBA96A6094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912473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3585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7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37664" y="525258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784124"/>
            <a:ext cx="30861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Аналоги</a:t>
            </a:r>
          </a:p>
        </p:txBody>
      </p:sp>
      <p:graphicFrame>
        <p:nvGraphicFramePr>
          <p:cNvPr id="17" name="Таблица 5">
            <a:extLst>
              <a:ext uri="{FF2B5EF4-FFF2-40B4-BE49-F238E27FC236}">
                <a16:creationId xmlns:a16="http://schemas.microsoft.com/office/drawing/2014/main" id="{8AE264DF-F450-4160-AFCE-27D9A0B78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912397"/>
              </p:ext>
            </p:extLst>
          </p:nvPr>
        </p:nvGraphicFramePr>
        <p:xfrm>
          <a:off x="235215" y="2309270"/>
          <a:ext cx="10845092" cy="4302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505">
                  <a:extLst>
                    <a:ext uri="{9D8B030D-6E8A-4147-A177-3AD203B41FA5}">
                      <a16:colId xmlns:a16="http://schemas.microsoft.com/office/drawing/2014/main" val="2614207051"/>
                    </a:ext>
                  </a:extLst>
                </a:gridCol>
                <a:gridCol w="1491456">
                  <a:extLst>
                    <a:ext uri="{9D8B030D-6E8A-4147-A177-3AD203B41FA5}">
                      <a16:colId xmlns:a16="http://schemas.microsoft.com/office/drawing/2014/main" val="3505657627"/>
                    </a:ext>
                  </a:extLst>
                </a:gridCol>
                <a:gridCol w="1507044">
                  <a:extLst>
                    <a:ext uri="{9D8B030D-6E8A-4147-A177-3AD203B41FA5}">
                      <a16:colId xmlns:a16="http://schemas.microsoft.com/office/drawing/2014/main" val="4247338494"/>
                    </a:ext>
                  </a:extLst>
                </a:gridCol>
                <a:gridCol w="1533029">
                  <a:extLst>
                    <a:ext uri="{9D8B030D-6E8A-4147-A177-3AD203B41FA5}">
                      <a16:colId xmlns:a16="http://schemas.microsoft.com/office/drawing/2014/main" val="1771866191"/>
                    </a:ext>
                  </a:extLst>
                </a:gridCol>
                <a:gridCol w="1533029">
                  <a:extLst>
                    <a:ext uri="{9D8B030D-6E8A-4147-A177-3AD203B41FA5}">
                      <a16:colId xmlns:a16="http://schemas.microsoft.com/office/drawing/2014/main" val="1152524649"/>
                    </a:ext>
                  </a:extLst>
                </a:gridCol>
                <a:gridCol w="1533029">
                  <a:extLst>
                    <a:ext uri="{9D8B030D-6E8A-4147-A177-3AD203B41FA5}">
                      <a16:colId xmlns:a16="http://schemas.microsoft.com/office/drawing/2014/main" val="117716933"/>
                    </a:ext>
                  </a:extLst>
                </a:gridCol>
              </a:tblGrid>
              <a:tr h="797768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Критерий</a:t>
                      </a:r>
                    </a:p>
                    <a:p>
                      <a:pPr algn="ctr"/>
                      <a:r>
                        <a:rPr lang="ru-RU" sz="2000" dirty="0"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сравнения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A63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Home Exchange</a:t>
                      </a:r>
                      <a:endParaRPr lang="ru-RU" sz="2000" dirty="0">
                        <a:latin typeface="Blogger Sans Medium" panose="02000506030000020004" pitchFamily="50" charset="0"/>
                        <a:ea typeface="Blogger Sans Medium" panose="02000506030000020004" pitchFamily="50" charset="0"/>
                      </a:endParaRP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A63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Couch Surfing</a:t>
                      </a:r>
                      <a:endParaRPr lang="ru-RU" sz="2000" dirty="0">
                        <a:latin typeface="Blogger Sans Medium" panose="02000506030000020004" pitchFamily="50" charset="0"/>
                        <a:ea typeface="Blogger Sans Medium" panose="02000506030000020004" pitchFamily="50" charset="0"/>
                      </a:endParaRP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A63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Группы ВКонтакте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A63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Airbnb</a:t>
                      </a:r>
                      <a:endParaRPr lang="ru-RU" sz="2000" dirty="0">
                        <a:latin typeface="Blogger Sans Medium" panose="02000506030000020004" pitchFamily="50" charset="0"/>
                        <a:ea typeface="Blogger Sans Medium" panose="02000506030000020004" pitchFamily="50" charset="0"/>
                      </a:endParaRP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A63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HomeStay</a:t>
                      </a:r>
                      <a:endParaRPr lang="ru-RU" sz="2000" dirty="0">
                        <a:latin typeface="Blogger Sans Medium" panose="02000506030000020004" pitchFamily="50" charset="0"/>
                        <a:ea typeface="Blogger Sans Medium" panose="02000506030000020004" pitchFamily="50" charset="0"/>
                      </a:endParaRP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A6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385780"/>
                  </a:ext>
                </a:extLst>
              </a:tr>
              <a:tr h="635304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Бесплатный сервис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  <a:endParaRPr lang="ru-RU" sz="40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Blogger Sans Medium" panose="02000506030000020004" pitchFamily="50" charset="0"/>
                        <a:ea typeface="Blogger Sans Medium" panose="02000506030000020004" pitchFamily="50" charset="0"/>
                      </a:endParaRP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969521"/>
                  </a:ext>
                </a:extLst>
              </a:tr>
              <a:tr h="649154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Имеется модерация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8634893"/>
                  </a:ext>
                </a:extLst>
              </a:tr>
              <a:tr h="677075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Поиск по объявлениям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4004656"/>
                  </a:ext>
                </a:extLst>
              </a:tr>
              <a:tr h="628214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Доступность в России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  <a:endParaRPr lang="ru-RU" sz="40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Blogger Sans Medium" panose="02000506030000020004" pitchFamily="50" charset="0"/>
                        <a:ea typeface="Blogger Sans Medium" panose="02000506030000020004" pitchFamily="50" charset="0"/>
                      </a:endParaRP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984121"/>
                  </a:ext>
                </a:extLst>
              </a:tr>
              <a:tr h="670095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Опция прямого обмена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+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000" b="1" dirty="0">
                          <a:solidFill>
                            <a:srgbClr val="EA4630"/>
                          </a:solidFill>
                          <a:latin typeface="Blogger Sans Medium" panose="02000506030000020004" pitchFamily="50" charset="0"/>
                          <a:ea typeface="Blogger Sans Medium" panose="02000506030000020004" pitchFamily="50" charset="0"/>
                        </a:rPr>
                        <a:t>-</a:t>
                      </a:r>
                    </a:p>
                  </a:txBody>
                  <a:tcPr>
                    <a:lnL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AA6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0179180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E56B58F8-F07C-42D6-8BC4-2702C15C603D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212218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3585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8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37664" y="525258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784124"/>
            <a:ext cx="52036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Преимущества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F25757-71BB-4522-8705-F857C93EFF73}"/>
              </a:ext>
            </a:extLst>
          </p:cNvPr>
          <p:cNvSpPr txBox="1"/>
          <p:nvPr/>
        </p:nvSpPr>
        <p:spPr>
          <a:xfrm>
            <a:off x="1534970" y="2630763"/>
            <a:ext cx="55563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Бесплатное приложение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524B670E-496E-47DB-9765-01793BF0C81C}"/>
              </a:ext>
            </a:extLst>
          </p:cNvPr>
          <p:cNvSpPr/>
          <p:nvPr/>
        </p:nvSpPr>
        <p:spPr>
          <a:xfrm>
            <a:off x="-1032427" y="3854794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0D4DEF-CD76-4830-A40B-BBF4E81F0C8D}"/>
              </a:ext>
            </a:extLst>
          </p:cNvPr>
          <p:cNvSpPr txBox="1"/>
          <p:nvPr/>
        </p:nvSpPr>
        <p:spPr>
          <a:xfrm>
            <a:off x="1490366" y="3917098"/>
            <a:ext cx="68259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Возможность прямого обмена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892812-1167-4598-90DB-94279EBB38B1}"/>
              </a:ext>
            </a:extLst>
          </p:cNvPr>
          <p:cNvSpPr txBox="1"/>
          <p:nvPr/>
        </p:nvSpPr>
        <p:spPr>
          <a:xfrm>
            <a:off x="1461815" y="5199451"/>
            <a:ext cx="7505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Специально для жителей России</a:t>
            </a: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8AFF7B37-ED25-40EA-AA63-C5D5ED0D8871}"/>
              </a:ext>
            </a:extLst>
          </p:cNvPr>
          <p:cNvSpPr/>
          <p:nvPr/>
        </p:nvSpPr>
        <p:spPr>
          <a:xfrm>
            <a:off x="-1032427" y="5141131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8FCE9165-BEAA-45EA-98A3-7CBC8DED02FC}"/>
              </a:ext>
            </a:extLst>
          </p:cNvPr>
          <p:cNvSpPr/>
          <p:nvPr/>
        </p:nvSpPr>
        <p:spPr>
          <a:xfrm>
            <a:off x="-1032427" y="2581255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5AB2A4-912A-4817-8999-8ECAD0B9C38E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4247559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ED2894-A23A-40F1-AEB0-209A9BF6DE0B}"/>
              </a:ext>
            </a:extLst>
          </p:cNvPr>
          <p:cNvSpPr/>
          <p:nvPr/>
        </p:nvSpPr>
        <p:spPr>
          <a:xfrm>
            <a:off x="11291405" y="0"/>
            <a:ext cx="900595" cy="6858000"/>
          </a:xfrm>
          <a:prstGeom prst="rect">
            <a:avLst/>
          </a:prstGeom>
          <a:solidFill>
            <a:srgbClr val="EAA630"/>
          </a:solidFill>
          <a:ln>
            <a:solidFill>
              <a:srgbClr val="EAA6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017474E5-3C2D-45D9-B41A-4F2CE9DE4B03}"/>
              </a:ext>
            </a:extLst>
          </p:cNvPr>
          <p:cNvSpPr/>
          <p:nvPr/>
        </p:nvSpPr>
        <p:spPr>
          <a:xfrm>
            <a:off x="11360702" y="5997031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5EB4E6B9-78BF-4EC4-B3A3-A6CEB95702C5}"/>
              </a:ext>
            </a:extLst>
          </p:cNvPr>
          <p:cNvSpPr/>
          <p:nvPr/>
        </p:nvSpPr>
        <p:spPr>
          <a:xfrm>
            <a:off x="11360702" y="5109885"/>
            <a:ext cx="762000" cy="762000"/>
          </a:xfrm>
          <a:prstGeom prst="ellipse">
            <a:avLst/>
          </a:prstGeom>
          <a:solidFill>
            <a:srgbClr val="F7F7F7"/>
          </a:solidFill>
          <a:ln>
            <a:solidFill>
              <a:srgbClr val="F7F7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3585" y="5312008"/>
            <a:ext cx="2743200" cy="365125"/>
          </a:xfrm>
        </p:spPr>
        <p:txBody>
          <a:bodyPr/>
          <a:lstStyle/>
          <a:p>
            <a:fld id="{EB9F379D-817E-4CB2-9D27-23A0103FC23D}" type="slidenum">
              <a:rPr lang="ru-RU" sz="3200">
                <a:solidFill>
                  <a:srgbClr val="FF000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9</a:t>
            </a:fld>
            <a:endParaRPr lang="ru-RU" sz="3200" dirty="0">
              <a:solidFill>
                <a:srgbClr val="FF000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FB6A36-60A5-441D-879F-5C64008A6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309" y="237182"/>
            <a:ext cx="845494" cy="845494"/>
          </a:xfrm>
          <a:prstGeom prst="rect">
            <a:avLst/>
          </a:prstGeom>
        </p:spPr>
      </p:pic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B9D2807-CE9F-4ACB-B0C7-42BACE3181F7}"/>
              </a:ext>
            </a:extLst>
          </p:cNvPr>
          <p:cNvSpPr/>
          <p:nvPr/>
        </p:nvSpPr>
        <p:spPr>
          <a:xfrm>
            <a:off x="-337664" y="525258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4A0209-B0F1-4B0C-8ADA-84FFC450D2D2}"/>
              </a:ext>
            </a:extLst>
          </p:cNvPr>
          <p:cNvSpPr txBox="1"/>
          <p:nvPr/>
        </p:nvSpPr>
        <p:spPr>
          <a:xfrm>
            <a:off x="790514" y="784124"/>
            <a:ext cx="77780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Создание объявления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4AD53E5-F79D-4235-85E6-946A8F392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584" y="1952182"/>
            <a:ext cx="2376430" cy="460473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A0C2D07-55F4-45D3-B2C6-18440F6517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5482" y="1952182"/>
            <a:ext cx="2425941" cy="460473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01BD7B7-84C3-42AC-AFBD-857CC0DDBB6E}"/>
              </a:ext>
            </a:extLst>
          </p:cNvPr>
          <p:cNvSpPr txBox="1"/>
          <p:nvPr/>
        </p:nvSpPr>
        <p:spPr>
          <a:xfrm>
            <a:off x="11428154" y="6101524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56459860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12208</TotalTime>
  <Words>191</Words>
  <Application>Microsoft Office PowerPoint</Application>
  <PresentationFormat>Широкоэкранный</PresentationFormat>
  <Paragraphs>106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Blogger Sans Medium</vt:lpstr>
      <vt:lpstr>Arial</vt:lpstr>
      <vt:lpstr>Blogger Sans</vt:lpstr>
      <vt:lpstr>Calibri Light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АА ТТ</dc:creator>
  <cp:lastModifiedBy>АА ТТ</cp:lastModifiedBy>
  <cp:revision>140</cp:revision>
  <dcterms:created xsi:type="dcterms:W3CDTF">2024-03-04T08:43:19Z</dcterms:created>
  <dcterms:modified xsi:type="dcterms:W3CDTF">2024-06-25T12:22:47Z</dcterms:modified>
</cp:coreProperties>
</file>

<file path=docProps/thumbnail.jpeg>
</file>